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7"/>
  </p:notesMasterIdLst>
  <p:handoutMasterIdLst>
    <p:handoutMasterId r:id="rId8"/>
  </p:handoutMasterIdLst>
  <p:sldIdLst>
    <p:sldId id="284" r:id="rId5"/>
    <p:sldId id="820" r:id="rId6"/>
  </p:sldIdLst>
  <p:sldSz cx="12192000" cy="6858000"/>
  <p:notesSz cx="6858000" cy="9144000"/>
  <p:embeddedFontLst>
    <p:embeddedFont>
      <p:font typeface="Ericsson Hilda" panose="00000500000000000000" pitchFamily="2" charset="0"/>
      <p:regular r:id="rId9"/>
      <p:bold r:id="rId10"/>
      <p:italic r:id="rId11"/>
      <p:boldItalic r:id="rId12"/>
    </p:embeddedFont>
    <p:embeddedFont>
      <p:font typeface="Ericsson Hilda Light" panose="00000400000000000000" pitchFamily="2" charset="0"/>
      <p:regular r:id="rId13"/>
      <p:bold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49" autoAdjust="0"/>
  </p:normalViewPr>
  <p:slideViewPr>
    <p:cSldViewPr>
      <p:cViewPr varScale="1">
        <p:scale>
          <a:sx n="66" d="100"/>
          <a:sy n="66" d="100"/>
        </p:scale>
        <p:origin x="53" y="475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6212600-76E2-40CB-8C58-AE3338D3A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B33AF7-2F6C-4461-A8E5-14F2D1CC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A812C6D-4045-4013-9DD6-50DA53F25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6225FE-4479-48EC-9010-33E79C3D14D0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2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38820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12879"/>
            <a:ext cx="12192000" cy="6858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179175" cy="3457576"/>
          </a:xfrm>
        </p:spPr>
        <p:txBody>
          <a:bodyPr/>
          <a:lstStyle/>
          <a:p>
            <a:pPr hangingPunct="0"/>
            <a:r>
              <a:rPr lang="en-US" sz="2000" b="1" dirty="0"/>
              <a:t>3GPP TSG-SA meeting #83								SP-190237</a:t>
            </a:r>
            <a:br>
              <a:rPr lang="en-US" sz="2000" b="1" dirty="0"/>
            </a:br>
            <a:r>
              <a:rPr lang="en-GB" sz="2000" b="1" dirty="0"/>
              <a:t>Shenzhen, China, March 20</a:t>
            </a:r>
            <a:r>
              <a:rPr lang="en-GB" sz="2000" b="1" baseline="30000" dirty="0"/>
              <a:t>th</a:t>
            </a:r>
            <a:r>
              <a:rPr lang="en-GB" sz="2000" b="1" dirty="0"/>
              <a:t> – 22</a:t>
            </a:r>
            <a:r>
              <a:rPr lang="en-GB" sz="2000" b="1" baseline="30000" dirty="0"/>
              <a:t>th</a:t>
            </a:r>
            <a:r>
              <a:rPr lang="en-GB" sz="2000" b="1" dirty="0"/>
              <a:t>, 2019</a:t>
            </a:r>
            <a:br>
              <a:rPr lang="en-US" sz="2000" b="1" dirty="0"/>
            </a:br>
            <a:r>
              <a:rPr lang="en-GB" sz="2000" b="1" dirty="0"/>
              <a:t> </a:t>
            </a:r>
            <a:br>
              <a:rPr lang="en-US" sz="2000" b="1" dirty="0"/>
            </a:br>
            <a:r>
              <a:rPr lang="en-US" sz="2000" b="1" dirty="0"/>
              <a:t>Agenda Item:	</a:t>
            </a:r>
            <a:r>
              <a:rPr lang="en-GB" sz="2000" b="1" dirty="0"/>
              <a:t>5.3</a:t>
            </a:r>
            <a:br>
              <a:rPr lang="en-GB" sz="2000" b="1" dirty="0"/>
            </a:br>
            <a:br>
              <a:rPr lang="en-US" sz="2000" b="1" dirty="0"/>
            </a:br>
            <a:r>
              <a:rPr lang="en-GB" sz="2000" b="1" dirty="0"/>
              <a:t>Source:		Ericsson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400" b="1" dirty="0"/>
              <a:t>Title:		Time schedule for Release 17 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000" b="1" dirty="0"/>
              <a:t>Document for:	Discussion, Decision</a:t>
            </a:r>
            <a:br>
              <a:rPr lang="en-US" sz="2000" b="1" dirty="0"/>
            </a:b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13C3FF5-97D1-4E38-82C0-1BF9E5B3E5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66F3EB-5734-40E3-8D6F-F49D2E88070F}"/>
              </a:ext>
            </a:extLst>
          </p:cNvPr>
          <p:cNvSpPr txBox="1">
            <a:spLocks/>
          </p:cNvSpPr>
          <p:nvPr/>
        </p:nvSpPr>
        <p:spPr bwMode="auto">
          <a:xfrm>
            <a:off x="838200" y="1371600"/>
            <a:ext cx="8931223" cy="462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Agreement in TSG-SA#82: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Stage 1 target date December 2019 (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normative work results to be at or more than 80 % completion by Sept 2019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800" dirty="0"/>
              <a:t> </a:t>
            </a:r>
          </a:p>
          <a:p>
            <a:pPr lvl="1"/>
            <a:r>
              <a:rPr lang="en-GB" sz="1800" dirty="0"/>
              <a:t>The target dates for Release 17 will be reviewed in TSG#86 taking the outcome of the 3GPP wide coordination at TSG#86 in December</a:t>
            </a:r>
            <a:r>
              <a:rPr lang="en-US" alt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 </a:t>
            </a:r>
            <a:endParaRPr lang="en-US" altLang="en-US" sz="1800" kern="0" dirty="0">
              <a:solidFill>
                <a:sysClr val="windowText" lastClr="000000"/>
              </a:solidFill>
            </a:endParaRP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Initial target date in TSG-SA: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Target date for stage 2 freeze is September 2020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800" dirty="0"/>
              <a:t>This date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will be reviewed in TSG-SA #84 and TSG-SA #85</a:t>
            </a:r>
            <a:endParaRPr lang="en-US" altLang="en-US" sz="1800" kern="0" dirty="0">
              <a:solidFill>
                <a:sysClr val="windowText" lastClr="000000"/>
              </a:solidFill>
            </a:endParaRPr>
          </a:p>
          <a:p>
            <a:pPr>
              <a:defRPr/>
            </a:pPr>
            <a:endParaRPr lang="en-GB" sz="1800" dirty="0"/>
          </a:p>
          <a:p>
            <a:pPr>
              <a:defRPr/>
            </a:pPr>
            <a:r>
              <a:rPr lang="en-GB" sz="1800" dirty="0"/>
              <a:t>The SA2 meeting in August remains  unscheduled</a:t>
            </a:r>
          </a:p>
          <a:p>
            <a:pPr marL="0" indent="0">
              <a:buNone/>
              <a:defRPr/>
            </a:pPr>
            <a:endParaRPr lang="en-GB" sz="2000" dirty="0"/>
          </a:p>
        </p:txBody>
      </p:sp>
      <p:sp>
        <p:nvSpPr>
          <p:cNvPr id="19461" name="Title 1">
            <a:extLst>
              <a:ext uri="{FF2B5EF4-FFF2-40B4-BE49-F238E27FC236}">
                <a16:creationId xmlns:a16="http://schemas.microsoft.com/office/drawing/2014/main" id="{7140E425-B000-45CD-B66B-AA47FD3E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353425" cy="742950"/>
          </a:xfrm>
        </p:spPr>
        <p:txBody>
          <a:bodyPr/>
          <a:lstStyle/>
          <a:p>
            <a:r>
              <a:rPr lang="en-GB" altLang="en-US" dirty="0"/>
              <a:t>Draft Time schedule for Release 17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8B242-01D4-4A99-BE62-5AC9C2DBD90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560056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23CABA-6DA6-4EA1-9805-F38C3CF0622B}">
  <ds:schemaRefs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15bd5217-9d60-4637-b889-73a53b9d916f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5132</TotalTime>
  <Words>108</Words>
  <Application>Microsoft Office PowerPoint</Application>
  <PresentationFormat>Widescreen</PresentationFormat>
  <Paragraphs>16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Ericsson Hilda</vt:lpstr>
      <vt:lpstr>Ericsson Hilda Light</vt:lpstr>
      <vt:lpstr>Times New Roman</vt:lpstr>
      <vt:lpstr>PresentationTemplate2017</vt:lpstr>
      <vt:lpstr>think-cell Slide</vt:lpstr>
      <vt:lpstr>3GPP TSG-SA meeting #83        SP-190237 Shenzhen, China, March 20th – 22th, 2019   Agenda Item: 5.3  Source:  Ericsson  Title:  Time schedule for Release 17   Document for: Discussion, Decision </vt:lpstr>
      <vt:lpstr>Draft Time schedule for Release 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Krister Sällberg</cp:lastModifiedBy>
  <cp:revision>564</cp:revision>
  <dcterms:modified xsi:type="dcterms:W3CDTF">2019-03-20T09:47:28Z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